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10" r:id="rId3"/>
    <p:sldMasterId id="214748371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7302500" cx="13004800"/>
  <p:notesSz cx="6858000" cy="9144000"/>
  <p:embeddedFontLst>
    <p:embeddedFont>
      <p:font typeface="Merriweather Sans"/>
      <p:regular r:id="rId68"/>
      <p:bold r:id="rId69"/>
      <p:italic r:id="rId70"/>
      <p:boldItalic r:id="rId71"/>
    </p:embeddedFont>
    <p:embeddedFont>
      <p:font typeface="Oswald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notesMaster" Target="notesMasters/notesMaster.xml"/><Relationship Id="rId6" Type="http://schemas.openxmlformats.org/officeDocument/2006/relationships/slide" Target="slides/slide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swald-bold.fntdata"/><Relationship Id="rId72" Type="http://schemas.openxmlformats.org/officeDocument/2006/relationships/font" Target="fonts/Oswald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MerriweatherSans-boldItalic.fntdata"/><Relationship Id="rId70" Type="http://schemas.openxmlformats.org/officeDocument/2006/relationships/font" Target="fonts/MerriweatherSans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MerriweatherSans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erriweather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228600" lvl="1" marL="0" marR="0" rtl="0" algn="l">
              <a:spcBef>
                <a:spcPts val="0"/>
              </a:spcBef>
              <a:defRPr/>
            </a:lvl2pPr>
            <a:lvl3pPr indent="457200" lvl="2" marL="0" marR="0" rtl="0" algn="l">
              <a:spcBef>
                <a:spcPts val="0"/>
              </a:spcBef>
              <a:defRPr/>
            </a:lvl3pPr>
            <a:lvl4pPr indent="685800" lvl="3" marL="0" marR="0" rtl="0" algn="l">
              <a:spcBef>
                <a:spcPts val="0"/>
              </a:spcBef>
              <a:defRPr/>
            </a:lvl4pPr>
            <a:lvl5pPr indent="914400" lvl="4" marL="0" marR="0" rtl="0" algn="l">
              <a:spcBef>
                <a:spcPts val="0"/>
              </a:spcBef>
              <a:defRPr/>
            </a:lvl5pPr>
            <a:lvl6pPr indent="1143000" lvl="5" marL="0" marR="0" rtl="0" algn="l">
              <a:spcBef>
                <a:spcPts val="0"/>
              </a:spcBef>
              <a:defRPr/>
            </a:lvl6pPr>
            <a:lvl7pPr indent="1371600" lvl="6" marL="0" marR="0" rtl="0" algn="l">
              <a:spcBef>
                <a:spcPts val="0"/>
              </a:spcBef>
              <a:defRPr/>
            </a:lvl7pPr>
            <a:lvl8pPr indent="1600200" lvl="7" marL="0" marR="0" rtl="0" algn="l">
              <a:spcBef>
                <a:spcPts val="0"/>
              </a:spcBef>
              <a:defRPr/>
            </a:lvl8pPr>
            <a:lvl9pPr indent="1828800" lvl="8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5" name="Shape 7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4" name="Shape 80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- note that this methodology is probably the most standardized but is falling out of fashion, especially with smaller companies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1" name="Shape 8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0.png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5.png"/><Relationship Id="rId3" Type="http://schemas.openxmlformats.org/officeDocument/2006/relationships/image" Target="../media/image04.png"/><Relationship Id="rId4" Type="http://schemas.openxmlformats.org/officeDocument/2006/relationships/image" Target="../media/image06.png"/><Relationship Id="rId11" Type="http://schemas.openxmlformats.org/officeDocument/2006/relationships/image" Target="../media/image15.png"/><Relationship Id="rId10" Type="http://schemas.openxmlformats.org/officeDocument/2006/relationships/image" Target="../media/image10.png"/><Relationship Id="rId9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07.png"/><Relationship Id="rId7" Type="http://schemas.openxmlformats.org/officeDocument/2006/relationships/image" Target="../media/image08.png"/><Relationship Id="rId8" Type="http://schemas.openxmlformats.org/officeDocument/2006/relationships/image" Target="../media/image0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28.png"/><Relationship Id="rId3" Type="http://schemas.openxmlformats.org/officeDocument/2006/relationships/image" Target="../media/image30.jpg"/><Relationship Id="rId4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5.jpg"/><Relationship Id="rId4" Type="http://schemas.openxmlformats.org/officeDocument/2006/relationships/image" Target="../media/image21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1" Type="http://schemas.openxmlformats.org/officeDocument/2006/relationships/image" Target="../media/image37.png"/><Relationship Id="rId10" Type="http://schemas.openxmlformats.org/officeDocument/2006/relationships/image" Target="../media/image33.png"/><Relationship Id="rId9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1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0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Relationship Id="rId2" Type="http://schemas.openxmlformats.org/officeDocument/2006/relationships/image" Target="../media/image18.png"/><Relationship Id="rId3" Type="http://schemas.openxmlformats.org/officeDocument/2006/relationships/image" Target="../media/image11.jpg"/><Relationship Id="rId4" Type="http://schemas.openxmlformats.org/officeDocument/2006/relationships/image" Target="../media/image02.jpg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flipH="1" rot="10800000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000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flipH="1" rot="10800000">
            <a:off x="6350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flipH="1" rot="10800000">
            <a:off x="46228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flipH="1" rot="10800000">
            <a:off x="635000" y="57528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flipH="1" rot="10800000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flipH="1" rot="10800000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/>
          <p:nvPr>
            <p:ph idx="1" type="body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flipH="1" rot="10800000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flipH="1" rot="10800000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899" cy="1269899"/>
            <a:chOff x="0" y="0"/>
            <a:chExt cx="1269899" cy="1269899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899" cy="1269899"/>
            <a:chOff x="0" y="0"/>
            <a:chExt cx="1269899" cy="1269899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899" cy="1269899"/>
            <a:chOff x="0" y="0"/>
            <a:chExt cx="1269899" cy="1269899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899" cy="1269899"/>
            <a:chOff x="0" y="0"/>
            <a:chExt cx="1269899" cy="1269899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899" cy="1269899"/>
            <a:chOff x="0" y="0"/>
            <a:chExt cx="1269899" cy="1269899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899" cy="1269899"/>
            <a:chOff x="0" y="0"/>
            <a:chExt cx="1269899" cy="1269899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4051298" y="1828799"/>
            <a:ext cx="2031899" cy="2031899"/>
            <a:chOff x="0" y="0"/>
            <a:chExt cx="2031899" cy="2031899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8" y="1828799"/>
            <a:ext cx="2031899" cy="2031899"/>
            <a:chOff x="0" y="0"/>
            <a:chExt cx="2031899" cy="2031899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8" y="4114798"/>
            <a:ext cx="2031899" cy="2031899"/>
            <a:chOff x="0" y="0"/>
            <a:chExt cx="2031899" cy="2031899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8" y="4114798"/>
            <a:ext cx="2031899" cy="2031899"/>
            <a:chOff x="0" y="0"/>
            <a:chExt cx="2031899" cy="2031899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18" name="Shape 318"/>
          <p:cNvCxnSpPr/>
          <p:nvPr/>
        </p:nvCxnSpPr>
        <p:spPr>
          <a:xfrm flipH="1" rot="10800000">
            <a:off x="3911600" y="3243397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flipH="1" rot="10800000">
            <a:off x="3911600" y="5381314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322" name="Shape 322"/>
          <p:cNvCxnSpPr/>
          <p:nvPr/>
        </p:nvCxnSpPr>
        <p:spPr>
          <a:xfrm flipH="1" rot="10800000">
            <a:off x="3911600" y="2223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flipH="1" rot="10800000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flipH="1" rot="10800000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1201420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1" name="Shape 351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/>
          <p:nvPr>
            <p:ph idx="1" type="body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203045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" name="Shape 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Shape 21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.xml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414" name="Shape 414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INSTRUCTOR NOTES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421" name="Shape 421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MATERIALS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79" name="Shape 47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an association is observed, the first question to ask should always be… is it real?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Think of various examples you’ve seen in the media related to food.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82" y="0"/>
            <a:ext cx="9684635" cy="73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65" y="0"/>
            <a:ext cx="9734269" cy="73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Why is this?  Sensational headlines?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neglect of a robust data analysis.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also often a lack of understanding of the difference between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causation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Understanding this difference is critical in the data science workflow, especially when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Identifying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Acquiring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data.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need to fully articulate our question and use the right data to answer it, including any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confounders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Additionally, this comes up when we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our results to stakeholders.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don’t want to overstate what our model measures.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Be careful not to say “caused” when you really mean “measured” or “associated”.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LECTURE</a:t>
            </a:r>
          </a:p>
        </p:txBody>
      </p:sp>
      <p:sp>
        <p:nvSpPr>
          <p:cNvPr id="513" name="Shape 51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CAUSATION VS CORRELATION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Causal criteria is one approach to assessing causal relationships.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However, it’s very hard to define universal causal criteria.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One attempt that is commonly used in the medical field is based on work by Bradford Hill.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 developed a list of “tests” that an analysis must pass in order to indicate a causal relationship.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Strength of association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Consistency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Specificity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Temporality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Biological gradient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Plausibility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Coherence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Experiment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Analogy</a:t>
            </a:r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100" y="2376700"/>
            <a:ext cx="3494724" cy="47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not an exhaustive checklist, but it’s very useful for understanding that your predictor/exposure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must have occurred before your outcome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in order for smoking to cause cancer, one must have started smoking prior to getting cancer.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428" name="Shape 428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PRE-WORK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Most commonly we find an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association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between two variables.  This means there is an observed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between the variables.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may not fully understand the causal direction (e.g. does smoking cause cancer or does cancer cause smoking?).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also may not understand other factors influencing the association.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difference between causation and association?</a:t>
            </a:r>
          </a:p>
        </p:txBody>
      </p:sp>
      <p:sp>
        <p:nvSpPr>
          <p:cNvPr id="547" name="Shape 547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48" name="Shape 548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49" name="Shape 549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550" name="Shape 55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56" name="Shape 55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CONFOUNDING AND DAGS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Often times, associations may be influenced by another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confounding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factor.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say we did an analysis to understand what causes lung cancer.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find that people who carry cigarette lights are 2.4 times more likely to contract lung cancer as people who don’t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carry lighters.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Does this mean that the lighters are causing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cancer?</a:t>
            </a:r>
          </a:p>
        </p:txBody>
      </p:sp>
      <p:pic>
        <p:nvPicPr>
          <p:cNvPr id="563" name="Shape 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300" y="4432850"/>
            <a:ext cx="43815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No!</a:t>
            </a:r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375" y="2336800"/>
            <a:ext cx="72580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Confounding variables often hide the true association between causes and outcomes.</a:t>
            </a:r>
          </a:p>
        </p:txBody>
      </p:sp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125" y="3053500"/>
            <a:ext cx="6332550" cy="31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Shape 584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factors are missing from this model?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might we measure for these?</a:t>
            </a:r>
          </a:p>
        </p:txBody>
      </p:sp>
      <p:sp>
        <p:nvSpPr>
          <p:cNvPr id="586" name="Shape 586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87" name="Shape 587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88" name="Shape 588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589" name="Shape 58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Directed Acyclic Graph (DAG) can help determine which variables are most important for you model.  It helps visually demonstrate the logic of your models.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always includes at least one exposure/predictor and one outcome.</a:t>
            </a:r>
          </a:p>
        </p:txBody>
      </p:sp>
      <p:sp>
        <p:nvSpPr>
          <p:cNvPr id="595" name="Shape 5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375" y="4165600"/>
            <a:ext cx="72580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Suppose we have the following output from a model.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457" y="0"/>
            <a:ext cx="8649885" cy="73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b="0" i="1" lang="en-US" sz="2800" u="none" cap="none" strike="noStrike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Insert Instructor Name</a:t>
            </a:r>
          </a:p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b="0" i="1" lang="en-US" sz="2800" u="none" cap="none" strike="noStrike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Title, Company 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exposure/predictor is TV ads and it is associated with the outcome, sales. 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measure the strength to demonstrate a strong association.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other factors may increase sales?  What other types of ads?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DAG for this might look like the following: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TV Ads → Sales ← Google Ads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THINK, PAIR, SHARE</a:t>
            </a:r>
          </a:p>
        </p:txBody>
      </p:sp>
      <p:sp>
        <p:nvSpPr>
          <p:cNvPr id="619" name="Shape 6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DAGS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Shape 625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Let’s say we want to evaluate which type of ad is associated with higher sales.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Break small groups.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Draw a basic DAG on your table or on the board.  This DAG should show the relationship between ads and higher sales.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Discuss your DAGs in small groups and be ready to share one or two examples with the class.</a:t>
            </a:r>
          </a:p>
        </p:txBody>
      </p:sp>
      <p:sp>
        <p:nvSpPr>
          <p:cNvPr id="627" name="Shape 627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Insert Deliverable</a:t>
            </a:r>
          </a:p>
        </p:txBody>
      </p:sp>
      <p:sp>
        <p:nvSpPr>
          <p:cNvPr id="628" name="Shape 628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29" name="Shape 629"/>
          <p:cNvSpPr/>
          <p:nvPr/>
        </p:nvSpPr>
        <p:spPr>
          <a:xfrm>
            <a:off x="2989800" y="1776150"/>
            <a:ext cx="89507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</a:t>
            </a:r>
          </a:p>
        </p:txBody>
      </p:sp>
      <p:cxnSp>
        <p:nvCxnSpPr>
          <p:cNvPr id="630" name="Shape 63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1" name="Shape 631"/>
          <p:cNvSpPr/>
          <p:nvPr/>
        </p:nvSpPr>
        <p:spPr>
          <a:xfrm>
            <a:off x="635000" y="736600"/>
            <a:ext cx="117248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DAGS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SEASONALITY</a:t>
            </a:r>
          </a:p>
        </p:txBody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take a look at the association between TV Ads and Sales while taking into account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seasonality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(recurring regular patterns over time).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are some examples of seasonality with relation to sales?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incorporating seasonality might look like this.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635000" y="6128850"/>
            <a:ext cx="1177199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TV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2882850" y="4853650"/>
            <a:ext cx="2486100" cy="97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Sales and seasonality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134550" y="5913750"/>
            <a:ext cx="2486100" cy="97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TV Ads and seasonality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9959425" y="5068750"/>
            <a:ext cx="1422899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Sales</a:t>
            </a:r>
          </a:p>
        </p:txBody>
      </p:sp>
      <p:cxnSp>
        <p:nvCxnSpPr>
          <p:cNvPr id="642" name="Shape 642"/>
          <p:cNvCxnSpPr>
            <a:stCxn id="638" idx="3"/>
            <a:endCxn id="639" idx="1"/>
          </p:cNvCxnSpPr>
          <p:nvPr/>
        </p:nvCxnSpPr>
        <p:spPr>
          <a:xfrm flipH="1" rot="10800000">
            <a:off x="1812199" y="5343450"/>
            <a:ext cx="1070700" cy="106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43" name="Shape 643"/>
          <p:cNvCxnSpPr>
            <a:stCxn id="639" idx="3"/>
            <a:endCxn id="640" idx="1"/>
          </p:cNvCxnSpPr>
          <p:nvPr/>
        </p:nvCxnSpPr>
        <p:spPr>
          <a:xfrm>
            <a:off x="5368950" y="5343549"/>
            <a:ext cx="765600" cy="106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44" name="Shape 644"/>
          <p:cNvCxnSpPr>
            <a:stCxn id="640" idx="3"/>
            <a:endCxn id="641" idx="1"/>
          </p:cNvCxnSpPr>
          <p:nvPr/>
        </p:nvCxnSpPr>
        <p:spPr>
          <a:xfrm flipH="1" rot="10800000">
            <a:off x="8620650" y="5343449"/>
            <a:ext cx="1338900" cy="106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SEASONALITY</a:t>
            </a:r>
          </a:p>
        </p:txBody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Suppose TV ads were run in November/December (peak buying season) while Google ads were run during February/March (low buying season).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we compare the two, we’re likely to reach the wrong conclusion.  Seasonal trends are affecting our associations.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an example of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bias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confounding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It isn’t that TV ads are better than Google ads; it’s that November/December is a better buying season than February/March, an inherent bias.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656" name="Shape 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Shape 657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bias?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confounding?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could we do differently in this example to avoid these elements?</a:t>
            </a:r>
          </a:p>
        </p:txBody>
      </p:sp>
      <p:sp>
        <p:nvSpPr>
          <p:cNvPr id="659" name="Shape 659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660" name="Shape 660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61" name="Shape 661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662" name="Shape 662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 FEW KEY TAKEAWAYS</a:t>
            </a:r>
          </a:p>
        </p:txBody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It is important to have deep subject area knowledge to be aware of biases in your field.  This knowledge supplements statistical techniques.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can be a useful tool for thinking through the logic of your model.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a difference between causation and correlation.  Statistics usually show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not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causation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(remember our smoking example).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Good data is important.  Your analysis is only as good as your understanding of the problem and the data you have to work with.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674" name="Shape 67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 TESTING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</a:t>
            </a:r>
          </a:p>
        </p:txBody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we tell the difference between two groups of observations (e.g. smokers vs. nonsmokers)?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Imagine we are testing the health of smokers vs. nonsmokers.  At a cursory glance, our results may show that smokers are marginally healthier than nonsmokers. 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they healthier due to random chance or is there a statistically significant difference?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Maybe we happened to assemble a strange group of smoking triathletes and a group of nonsmoking couch potatoes.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where hypothesis tests can help.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First, you need a hypothesis to test, referred to as the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null hypothesis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The opposite of this would be the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alternative hypothesis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if we want to test the relationship between gender and sales, we may have the following hypotheses.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Null hypothesis:  There is no relationship between Gender and Sales.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Alternative hypothesis:  There is a relationship between Gender and Sales.</a:t>
            </a:r>
          </a:p>
        </p:txBody>
      </p:sp>
      <p:sp>
        <p:nvSpPr>
          <p:cNvPr id="686" name="Shape 68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 STEPS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Explain the difference between causation and correlation</a:t>
            </a:r>
          </a:p>
          <a:p>
            <a:pPr indent="-256540" lvl="0" marL="203200" marR="0" rtl="0" algn="l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a hypothesis within a sample case study</a:t>
            </a:r>
          </a:p>
          <a:p>
            <a:pPr indent="-256540" lvl="0" marL="203200" marR="0" rtl="0" algn="l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Validate your findings using statistical analysis (p-values, confidence intervals)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Shape 442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Once you have your hypotheses, you can check whether the data supports rejecting the null hypothesis or failing to reject the hypothesis.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1"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Note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Failing to reject the null is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the same as accepting the null.  The alternative hypothesis may be true, but we don’t have enough data to support that claim.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It’s important to keep this in mind so you don’t overstate your findings.</a:t>
            </a:r>
          </a:p>
        </p:txBody>
      </p:sp>
      <p:sp>
        <p:nvSpPr>
          <p:cNvPr id="692" name="Shape 69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 STEPS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698" name="Shape 698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 TESTING CASE STUDY 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idx="1" type="body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We’re going to walk through Part 1 of the guided-demo-starter-code notebook in the class repo for lesson 4.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several questions to answer.  We’ll answer those questions in small groups and then discuss with the class.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 CASE STUDY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null hypothesis?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is this important to use?</a:t>
            </a:r>
          </a:p>
        </p:txBody>
      </p:sp>
      <p:sp>
        <p:nvSpPr>
          <p:cNvPr id="713" name="Shape 713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714" name="Shape 714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715" name="Shape 715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716" name="Shape 716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722" name="Shape 72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know how to carry out a hypothesis test, but how do we tell if the association we found is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statistically significant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Statistical significance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is the likelihood that a result or relationship is caused by something other than random chance. 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Statistical hypothesis testing is traditionally employed to determine if a result is statistically significant or not.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Typically, a cut point of 5% is used.  This means that we say something is NOT statistically significant if there is less than a 5% chance that our finding was due to random chance alone.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712" y="3156500"/>
            <a:ext cx="59213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When we present results, we say we found something significant using this criteria.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will use example to dive further into this and  understand p-values and confidence intervals.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747" name="Shape 74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P-VALUES AND CONFIDENCE INTERVALS CASE STUDY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idx="1" type="body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We’re now going to walk through Part 2 of the guided-demo-starter-code notebook in the class repo for lesson 4.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several questions to answer.  We’ll answer those questions in small groups and then discuss with the class.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P-VALUES AND CONFIDENCE INTERVALS CASE STUDY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448" name="Shape 44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does a 95% confidence interval indicate?</a:t>
            </a:r>
          </a:p>
        </p:txBody>
      </p:sp>
      <p:sp>
        <p:nvSpPr>
          <p:cNvPr id="762" name="Shape 762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763" name="Shape 763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764" name="Shape 764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765" name="Shape 765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INDEPENDENT PRACTICE</a:t>
            </a:r>
          </a:p>
        </p:txBody>
      </p:sp>
      <p:sp>
        <p:nvSpPr>
          <p:cNvPr id="771" name="Shape 771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INTERPRETING RESULTS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sing the lab-start-code-4, you will look through a variety of analyses and interpret the findings.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will be presented with a series of outputs and tables from a published analysis.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Read the outputs and determine if the findings are statistically significant or not.</a:t>
            </a:r>
          </a:p>
        </p:txBody>
      </p:sp>
      <p:sp>
        <p:nvSpPr>
          <p:cNvPr id="779" name="Shape 779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questions in the notebook</a:t>
            </a:r>
          </a:p>
        </p:txBody>
      </p:sp>
      <p:sp>
        <p:nvSpPr>
          <p:cNvPr id="780" name="Shape 780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781" name="Shape 781"/>
          <p:cNvSpPr/>
          <p:nvPr/>
        </p:nvSpPr>
        <p:spPr>
          <a:xfrm>
            <a:off x="2989800" y="1776150"/>
            <a:ext cx="80996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 (35 minutes)</a:t>
            </a:r>
          </a:p>
        </p:txBody>
      </p:sp>
      <p:cxnSp>
        <p:nvCxnSpPr>
          <p:cNvPr id="782" name="Shape 782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83" name="Shape 783"/>
          <p:cNvSpPr/>
          <p:nvPr/>
        </p:nvSpPr>
        <p:spPr>
          <a:xfrm>
            <a:off x="635000" y="736600"/>
            <a:ext cx="11786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INTERPRETING RESULTS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789" name="Shape 7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LAB REVIEW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idx="1" type="body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review the answers to the questions in the labs.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Any other questions?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LAB REVIEW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801" name="Shape 801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807" name="Shape 807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Homework:</a:t>
            </a: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Unit Project 2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814" name="Shape 81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CREDITS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THANKS FOR THE FOLLOWING</a:t>
            </a:r>
          </a:p>
        </p:txBody>
      </p:sp>
      <p:sp>
        <p:nvSpPr>
          <p:cNvPr id="820" name="Shape 82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CITATIONS</a:t>
            </a:r>
          </a:p>
        </p:txBody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Title, Author: link </a:t>
            </a:r>
          </a:p>
          <a:p>
            <a:pPr indent="-256540" lvl="0" marL="2032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Title, Author: link </a:t>
            </a:r>
          </a:p>
          <a:p>
            <a:pPr indent="-256540" lvl="0" marL="2032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Title, Author: link 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D800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827" name="Shape 82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28" name="Shape 82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29" name="Shape 82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Explain the difference between variance and bias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Use descriptive statistics to understand your data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AFC0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835" name="Shape 8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36" name="Shape 8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37" name="Shape 83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838" name="Shape 838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/>
        </p:nvSpPr>
        <p:spPr>
          <a:xfrm>
            <a:off x="635000" y="736600"/>
            <a:ext cx="7721599" cy="4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</a:p>
        </p:txBody>
      </p:sp>
      <p:cxnSp>
        <p:nvCxnSpPr>
          <p:cNvPr id="844" name="Shape 84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45" name="Shape 84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46" name="Shape 84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847" name="Shape 847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848" name="Shape 848"/>
          <p:cNvSpPr/>
          <p:nvPr/>
        </p:nvSpPr>
        <p:spPr>
          <a:xfrm>
            <a:off x="635000" y="1587500"/>
            <a:ext cx="117348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NAME</a:t>
            </a:r>
          </a:p>
        </p:txBody>
      </p:sp>
      <p:sp>
        <p:nvSpPr>
          <p:cNvPr id="849" name="Shape 849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Optional Information: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Email?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Website?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Twitter?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OPENING</a:t>
            </a:r>
          </a:p>
        </p:txBody>
      </p:sp>
      <p:sp>
        <p:nvSpPr>
          <p:cNvPr id="460" name="Shape 460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LAST SESSION</a:t>
            </a:r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Any questions from last class?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SOURCE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Today, we’ll use advertising data from an example in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An Introduction to Statistical Learning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675" y="2771750"/>
            <a:ext cx="2855449" cy="430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